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300" r:id="rId44"/>
    <p:sldId id="301" r:id="rId45"/>
    <p:sldId id="302" r:id="rId46"/>
    <p:sldId id="299" r:id="rId47"/>
  </p:sldIdLst>
  <p:sldSz cx="18300700" cy="10299700"/>
  <p:notesSz cx="18300700" cy="10299700"/>
  <p:embeddedFontLst>
    <p:embeddedFont>
      <p:font typeface="Trebuchet MS" panose="020B0603020202020204"/>
      <p:regular r:id="rId51"/>
      <p:bold r:id="rId52"/>
      <p:italic r:id="rId53"/>
      <p:boldItalic r:id="rId54"/>
    </p:embeddedFont>
    <p:embeddedFont>
      <p:font typeface="Verdana" panose="020B0604030504040204"/>
      <p:regular r:id="rId55"/>
      <p:bold r:id="rId56"/>
      <p:italic r:id="rId57"/>
      <p:boldItalic r:id="rId58"/>
    </p:embeddedFont>
    <p:embeddedFont>
      <p:font typeface="Calibri" panose="020F0502020204030204"/>
      <p:regular r:id="rId59"/>
      <p:bold r:id="rId60"/>
      <p:italic r:id="rId61"/>
      <p:boldItalic r:id="rId62"/>
    </p:embeddedFont>
    <p:embeddedFont>
      <p:font typeface="Nunito"/>
      <p:regular r:id="rId63"/>
      <p:bold r:id="rId64"/>
      <p:italic r:id="rId65"/>
      <p:boldItalic r:id="rId66"/>
    </p:embeddedFont>
    <p:embeddedFont>
      <p:font typeface="Cambria" panose="02040503050406030204"/>
      <p:regular r:id="rId67"/>
      <p:bold r:id="rId68"/>
      <p:italic r:id="rId69"/>
      <p:boldItalic r:id="rId70"/>
    </p:embeddedFont>
    <p:embeddedFont>
      <p:font typeface="Merriweather" panose="0000050000000000000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880" userDrawn="1">
          <p15:clr>
            <a:srgbClr val="000000"/>
          </p15:clr>
        </p15:guide>
        <p15:guide id="2" pos="216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46" d="100"/>
          <a:sy n="46" d="100"/>
        </p:scale>
        <p:origin x="-1186" y="-365"/>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font" Target="fonts/font24.fntdata"/><Relationship Id="rId73" Type="http://schemas.openxmlformats.org/officeDocument/2006/relationships/font" Target="fonts/font23.fntdata"/><Relationship Id="rId72" Type="http://schemas.openxmlformats.org/officeDocument/2006/relationships/font" Target="fonts/font22.fntdata"/><Relationship Id="rId71" Type="http://schemas.openxmlformats.org/officeDocument/2006/relationships/font" Target="fonts/font21.fntdata"/><Relationship Id="rId70" Type="http://schemas.openxmlformats.org/officeDocument/2006/relationships/font" Target="fonts/font20.fntdata"/><Relationship Id="rId7" Type="http://schemas.openxmlformats.org/officeDocument/2006/relationships/slide" Target="slides/slide4.xml"/><Relationship Id="rId69" Type="http://schemas.openxmlformats.org/officeDocument/2006/relationships/font" Target="fonts/font19.fntdata"/><Relationship Id="rId68" Type="http://schemas.openxmlformats.org/officeDocument/2006/relationships/font" Target="fonts/font18.fntdata"/><Relationship Id="rId67" Type="http://schemas.openxmlformats.org/officeDocument/2006/relationships/font" Target="fonts/font17.fntdata"/><Relationship Id="rId66" Type="http://schemas.openxmlformats.org/officeDocument/2006/relationships/font" Target="fonts/font16.fntdata"/><Relationship Id="rId65" Type="http://schemas.openxmlformats.org/officeDocument/2006/relationships/font" Target="fonts/font15.fntdata"/><Relationship Id="rId64" Type="http://schemas.openxmlformats.org/officeDocument/2006/relationships/font" Target="fonts/font14.fntdata"/><Relationship Id="rId63" Type="http://schemas.openxmlformats.org/officeDocument/2006/relationships/font" Target="fonts/font13.fntdata"/><Relationship Id="rId62" Type="http://schemas.openxmlformats.org/officeDocument/2006/relationships/font" Target="fonts/font12.fntdata"/><Relationship Id="rId61" Type="http://schemas.openxmlformats.org/officeDocument/2006/relationships/font" Target="fonts/font11.fntdata"/><Relationship Id="rId60" Type="http://schemas.openxmlformats.org/officeDocument/2006/relationships/font" Target="fonts/font10.fntdata"/><Relationship Id="rId6" Type="http://schemas.openxmlformats.org/officeDocument/2006/relationships/slide" Target="slides/slide3.xml"/><Relationship Id="rId59" Type="http://schemas.openxmlformats.org/officeDocument/2006/relationships/font" Target="fonts/font9.fntdata"/><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3" name="Google Shape;53;p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 name="Google Shape;67;p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60" name="Google Shape;360;p12: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Blank">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panose="020B0604030504040204"/>
                <a:ea typeface="Verdana" panose="020B0604030504040204"/>
                <a:cs typeface="Verdana" panose="020B0604030504040204"/>
                <a:sym typeface="Verdana" panose="020B0604030504040204"/>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2000"/>
              <a:buFont typeface="Arial" panose="020B0604020202020204"/>
              <a:buNone/>
              <a:defRPr sz="2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panose="020B0603020202020204"/>
                <a:ea typeface="Trebuchet MS" panose="020B0603020202020204"/>
                <a:cs typeface="Trebuchet MS" panose="020B0603020202020204"/>
                <a:sym typeface="Trebuchet MS" panose="020B060302020202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800" b="0" i="0" u="none" strike="noStrike" cap="none">
                <a:latin typeface="Calibri" panose="020F0502020204030204"/>
                <a:ea typeface="Calibri" panose="020F0502020204030204"/>
                <a:cs typeface="Calibri" panose="020F0502020204030204"/>
                <a:sym typeface="Calibri" panose="020F0502020204030204"/>
              </a:defRPr>
            </a:lvl9pPr>
          </a:lstStyle>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6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3869100"/>
          </a:xfrm>
          <a:prstGeom prst="rect">
            <a:avLst/>
          </a:prstGeom>
          <a:noFill/>
          <a:ln>
            <a:noFill/>
          </a:ln>
        </p:spPr>
        <p:txBody>
          <a:bodyPr spcFirstLastPara="1" wrap="square" lIns="0" tIns="15225" rIns="0" bIns="0" anchor="t" anchorCtr="0">
            <a:spAutoFit/>
          </a:bodyPr>
          <a:lstStyle/>
          <a:p>
            <a:pPr marL="12065" marR="5080" lvl="0" indent="0" algn="ctr" rtl="0">
              <a:lnSpc>
                <a:spcPct val="100000"/>
              </a:lnSpc>
              <a:spcBef>
                <a:spcPts val="0"/>
              </a:spcBef>
              <a:spcAft>
                <a:spcPts val="0"/>
              </a:spcAft>
              <a:buNone/>
            </a:pPr>
            <a:r>
              <a:rPr lang="en-US" sz="6250" b="1">
                <a:solidFill>
                  <a:srgbClr val="FFFFFF"/>
                </a:solidFill>
                <a:latin typeface="Cambria" panose="02040503050406030204"/>
                <a:ea typeface="Cambria" panose="02040503050406030204"/>
                <a:cs typeface="Cambria" panose="02040503050406030204"/>
                <a:sym typeface="Cambria" panose="02040503050406030204"/>
              </a:rPr>
              <a:t>IBM HR Analytics </a:t>
            </a:r>
            <a:endParaRPr sz="6250" b="1">
              <a:solidFill>
                <a:srgbClr val="FFFFFF"/>
              </a:solidFill>
              <a:latin typeface="Cambria" panose="02040503050406030204"/>
              <a:ea typeface="Cambria" panose="02040503050406030204"/>
              <a:cs typeface="Cambria" panose="02040503050406030204"/>
              <a:sym typeface="Cambria" panose="02040503050406030204"/>
            </a:endParaRPr>
          </a:p>
          <a:p>
            <a:pPr marL="12065" marR="5080" lvl="0" indent="0" algn="ctr" rtl="0">
              <a:lnSpc>
                <a:spcPct val="100000"/>
              </a:lnSpc>
              <a:spcBef>
                <a:spcPts val="0"/>
              </a:spcBef>
              <a:spcAft>
                <a:spcPts val="0"/>
              </a:spcAft>
              <a:buNone/>
            </a:pPr>
            <a:r>
              <a:rPr lang="en-US" sz="6250" b="1">
                <a:solidFill>
                  <a:srgbClr val="FFFFFF"/>
                </a:solidFill>
                <a:latin typeface="Cambria" panose="02040503050406030204"/>
                <a:ea typeface="Cambria" panose="02040503050406030204"/>
                <a:cs typeface="Cambria" panose="02040503050406030204"/>
                <a:sym typeface="Cambria" panose="02040503050406030204"/>
              </a:rPr>
              <a:t>for  </a:t>
            </a:r>
            <a:endParaRPr sz="6250" b="1">
              <a:solidFill>
                <a:srgbClr val="FFFFFF"/>
              </a:solidFill>
              <a:latin typeface="Cambria" panose="02040503050406030204"/>
              <a:ea typeface="Cambria" panose="02040503050406030204"/>
              <a:cs typeface="Cambria" panose="02040503050406030204"/>
              <a:sym typeface="Cambria" panose="02040503050406030204"/>
            </a:endParaRPr>
          </a:p>
          <a:p>
            <a:pPr marL="12065" marR="5080" lvl="0" indent="0" algn="ctr" rtl="0">
              <a:lnSpc>
                <a:spcPct val="100000"/>
              </a:lnSpc>
              <a:spcBef>
                <a:spcPts val="0"/>
              </a:spcBef>
              <a:spcAft>
                <a:spcPts val="0"/>
              </a:spcAft>
              <a:buNone/>
            </a:pPr>
            <a:r>
              <a:rPr lang="en-US" sz="6250" b="1">
                <a:solidFill>
                  <a:srgbClr val="FFFFFF"/>
                </a:solidFill>
                <a:latin typeface="Cambria" panose="02040503050406030204"/>
                <a:ea typeface="Cambria" panose="02040503050406030204"/>
                <a:cs typeface="Cambria" panose="02040503050406030204"/>
                <a:sym typeface="Cambria" panose="02040503050406030204"/>
              </a:rPr>
              <a:t>Employee Attrition  and Performance  Prediction</a:t>
            </a:r>
            <a:endParaRPr sz="6250">
              <a:latin typeface="Cambria" panose="02040503050406030204"/>
              <a:ea typeface="Cambria" panose="02040503050406030204"/>
              <a:cs typeface="Cambria" panose="02040503050406030204"/>
              <a:sym typeface="Cambria" panose="02040503050406030204"/>
            </a:endParaRPr>
          </a:p>
        </p:txBody>
      </p:sp>
      <p:pic>
        <p:nvPicPr>
          <p:cNvPr id="57" name="Google Shape;57;p9"/>
          <p:cNvPicPr preferRelativeResize="0"/>
          <p:nvPr/>
        </p:nvPicPr>
        <p:blipFill rotWithShape="1">
          <a:blip r:embed="rId1"/>
          <a:srcRect/>
          <a:stretch>
            <a:fillRect/>
          </a:stretch>
        </p:blipFill>
        <p:spPr>
          <a:xfrm>
            <a:off x="1334999" y="1143000"/>
            <a:ext cx="5122068" cy="8000999"/>
          </a:xfrm>
          <a:prstGeom prst="rect">
            <a:avLst/>
          </a:prstGeom>
          <a:noFill/>
          <a:ln>
            <a:noFill/>
          </a:ln>
        </p:spPr>
      </p:pic>
      <p:sp>
        <p:nvSpPr>
          <p:cNvPr id="58" name="Google Shape;58;p9"/>
          <p:cNvSpPr txBox="1"/>
          <p:nvPr/>
        </p:nvSpPr>
        <p:spPr>
          <a:xfrm>
            <a:off x="10483850" y="6083935"/>
            <a:ext cx="5703570" cy="2192655"/>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a:solidFill>
                  <a:schemeClr val="lt1"/>
                </a:solidFill>
                <a:latin typeface="Cambria" panose="02040503050406030204"/>
                <a:ea typeface="Cambria" panose="02040503050406030204"/>
                <a:cs typeface="Cambria" panose="02040503050406030204"/>
                <a:sym typeface="Cambria" panose="02040503050406030204"/>
              </a:rPr>
              <a:t>Presented by -</a:t>
            </a:r>
            <a:endParaRPr sz="4000" b="1">
              <a:solidFill>
                <a:schemeClr val="lt1"/>
              </a:solidFill>
              <a:latin typeface="Cambria" panose="02040503050406030204"/>
              <a:ea typeface="Cambria" panose="02040503050406030204"/>
              <a:cs typeface="Cambria" panose="02040503050406030204"/>
              <a:sym typeface="Cambria" panose="02040503050406030204"/>
            </a:endParaRPr>
          </a:p>
          <a:p>
            <a:pPr marL="0" lvl="0" indent="0" algn="ctr" rtl="0">
              <a:lnSpc>
                <a:spcPct val="200000"/>
              </a:lnSpc>
              <a:spcBef>
                <a:spcPts val="0"/>
              </a:spcBef>
              <a:spcAft>
                <a:spcPts val="0"/>
              </a:spcAft>
              <a:buNone/>
            </a:pPr>
            <a:r>
              <a:rPr lang="en-IN" sz="4000" b="1">
                <a:solidFill>
                  <a:schemeClr val="lt1"/>
                </a:solidFill>
                <a:latin typeface="Cambria" panose="02040503050406030204"/>
                <a:ea typeface="Cambria" panose="02040503050406030204"/>
                <a:cs typeface="Cambria" panose="02040503050406030204"/>
                <a:sym typeface="Cambria" panose="02040503050406030204"/>
              </a:rPr>
              <a:t>Rupsa Mukhopadhyay</a:t>
            </a:r>
            <a:endParaRPr lang="en-IN" sz="4000" b="1">
              <a:solidFill>
                <a:schemeClr val="lt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1"/>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smtClean="0">
                <a:solidFill>
                  <a:schemeClr val="lt1"/>
                </a:solidFill>
                <a:latin typeface="Cambria" panose="02040503050406030204"/>
                <a:ea typeface="Cambria" panose="02040503050406030204"/>
                <a:cs typeface="Cambria" panose="02040503050406030204"/>
                <a:sym typeface="Cambria" panose="02040503050406030204"/>
              </a:rPr>
              <a:t>IMPLEMENTATION</a:t>
            </a:r>
            <a:endParaRPr lang="en-US" sz="4100" dirty="0">
              <a:solidFill>
                <a:schemeClr val="lt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endParaRPr lang="en-US" sz="4100" dirty="0">
              <a:solidFill>
                <a:schemeClr val="lt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a:t>
            </a:r>
            <a:r>
              <a:rPr lang="en-US" sz="4100" smtClean="0">
                <a:solidFill>
                  <a:schemeClr val="lt1"/>
                </a:solidFill>
                <a:latin typeface="Cambria" panose="02040503050406030204"/>
                <a:ea typeface="Cambria" panose="02040503050406030204"/>
                <a:cs typeface="Cambria" panose="02040503050406030204"/>
                <a:sym typeface="Cambria" panose="02040503050406030204"/>
              </a:rPr>
              <a:t> ABOUT </a:t>
            </a:r>
            <a:r>
              <a:rPr lang="en-US" sz="4100" dirty="0">
                <a:solidFill>
                  <a:schemeClr val="lt1"/>
                </a:solidFill>
                <a:latin typeface="Cambria" panose="02040503050406030204"/>
                <a:ea typeface="Cambria" panose="02040503050406030204"/>
                <a:cs typeface="Cambria" panose="02040503050406030204"/>
                <a:sym typeface="Cambria" panose="02040503050406030204"/>
              </a:rPr>
              <a:t>DATASET</a:t>
            </a:r>
            <a:endParaRPr sz="4100" dirty="0">
              <a:solidFill>
                <a:schemeClr val="lt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CHECK FOR MISSING VALUES</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123" name="Google Shape;123;p19"/>
          <p:cNvPicPr preferRelativeResize="0"/>
          <p:nvPr/>
        </p:nvPicPr>
        <p:blipFill>
          <a:blip r:embed="rId1"/>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2"/>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DROP UNNECESSARY VALUES</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130" name="Google Shape;130;p20"/>
          <p:cNvPicPr preferRelativeResize="0"/>
          <p:nvPr/>
        </p:nvPicPr>
        <p:blipFill>
          <a:blip r:embed="rId1"/>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1"/>
          <a:srcRect/>
          <a:stretch>
            <a:fill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panose="02040503050406030204"/>
                <a:ea typeface="Cambria" panose="02040503050406030204"/>
                <a:cs typeface="Cambria" panose="02040503050406030204"/>
                <a:sym typeface="Cambria" panose="02040503050406030204"/>
              </a:rPr>
              <a:t>Predictive Insights for Employee Attrition</a:t>
            </a:r>
            <a:endParaRPr sz="3300">
              <a:latin typeface="Cambria" panose="02040503050406030204"/>
              <a:ea typeface="Cambria" panose="02040503050406030204"/>
              <a:cs typeface="Cambria" panose="02040503050406030204"/>
              <a:sym typeface="Cambria" panose="02040503050406030204"/>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8000"/>
              </a:lnSpc>
              <a:spcBef>
                <a:spcPts val="0"/>
              </a:spcBef>
              <a:spcAft>
                <a:spcPts val="0"/>
              </a:spcAft>
              <a:buNone/>
            </a:pPr>
            <a:r>
              <a:rPr lang="en-US" sz="2450">
                <a:latin typeface="Verdana" panose="020B0604030504040204"/>
                <a:ea typeface="Verdana" panose="020B0604030504040204"/>
                <a:cs typeface="Verdana" panose="020B0604030504040204"/>
                <a:sym typeface="Verdana" panose="020B0604030504040204"/>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1"/>
            <a:srcRect/>
            <a:stretch>
              <a:fill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panose="02040503050406030204"/>
                <a:ea typeface="Cambria" panose="02040503050406030204"/>
                <a:cs typeface="Cambria" panose="02040503050406030204"/>
                <a:sym typeface="Cambria" panose="02040503050406030204"/>
              </a:rPr>
              <a:t>Identifying High-Performing Employees</a:t>
            </a:r>
            <a:endParaRPr sz="2600">
              <a:latin typeface="Cambria" panose="02040503050406030204"/>
              <a:ea typeface="Cambria" panose="02040503050406030204"/>
              <a:cs typeface="Cambria" panose="02040503050406030204"/>
              <a:sym typeface="Cambria" panose="02040503050406030204"/>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8000"/>
              </a:lnSpc>
              <a:spcBef>
                <a:spcPts val="0"/>
              </a:spcBef>
              <a:spcAft>
                <a:spcPts val="0"/>
              </a:spcAft>
              <a:buNone/>
            </a:pPr>
            <a:r>
              <a:rPr lang="en-US" sz="2450">
                <a:latin typeface="Verdana" panose="020B0604030504040204"/>
                <a:ea typeface="Verdana" panose="020B0604030504040204"/>
                <a:cs typeface="Verdana" panose="020B0604030504040204"/>
                <a:sym typeface="Verdana" panose="020B0604030504040204"/>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panose="020B0604030504040204"/>
              <a:ea typeface="Verdana" panose="020B0604030504040204"/>
              <a:cs typeface="Verdana" panose="020B0604030504040204"/>
              <a:sym typeface="Verdana" panose="020B060403050404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1"/>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2"/>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1"/>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2"/>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1"/>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2"/>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1"/>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2"/>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1"/>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2"/>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Introduction </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0"/>
              </a:spcBef>
              <a:spcAft>
                <a:spcPts val="0"/>
              </a:spcAft>
              <a:buSzPts val="1100"/>
              <a:buNone/>
            </a:pPr>
            <a:endParaRPr sz="24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Objective</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Motivation </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System Architecture</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Methodology</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Dataset Info </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Implementation</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Conclusion</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a:p>
            <a:pPr marL="0" lvl="0" indent="0" algn="l" rtl="0">
              <a:lnSpc>
                <a:spcPct val="95000"/>
              </a:lnSpc>
              <a:spcBef>
                <a:spcPts val="2400"/>
              </a:spcBef>
              <a:spcAft>
                <a:spcPts val="2400"/>
              </a:spcAft>
              <a:buSzPts val="1100"/>
              <a:buNone/>
            </a:pPr>
            <a:r>
              <a:rPr lang="en-US" sz="3900" dirty="0">
                <a:solidFill>
                  <a:srgbClr val="000000"/>
                </a:solidFill>
                <a:latin typeface="Cambria" panose="02040503050406030204"/>
                <a:ea typeface="Cambria" panose="02040503050406030204"/>
                <a:cs typeface="Cambria" panose="02040503050406030204"/>
                <a:sym typeface="Cambria" panose="02040503050406030204"/>
              </a:rPr>
              <a:t>References</a:t>
            </a:r>
            <a:endParaRPr sz="3900" dirty="0">
              <a:solidFill>
                <a:srgbClr val="000000"/>
              </a:solidFill>
              <a:latin typeface="Cambria" panose="02040503050406030204"/>
              <a:ea typeface="Cambria" panose="02040503050406030204"/>
              <a:cs typeface="Cambria" panose="02040503050406030204"/>
              <a:sym typeface="Cambria" panose="02040503050406030204"/>
            </a:endParaRPr>
          </a:p>
        </p:txBody>
      </p:sp>
      <p:pic>
        <p:nvPicPr>
          <p:cNvPr id="64" name="Google Shape;64;p10"/>
          <p:cNvPicPr preferRelativeResize="0"/>
          <p:nvPr/>
        </p:nvPicPr>
        <p:blipFill>
          <a:blip r:embed="rId1"/>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1"/>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2"/>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1"/>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2"/>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1"/>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2"/>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1"/>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2"/>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1"/>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2"/>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1"/>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2"/>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1"/>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2"/>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1"/>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2"/>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1"/>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2"/>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panose="02040503050406030204"/>
                <a:ea typeface="Cambria" panose="02040503050406030204"/>
                <a:cs typeface="Cambria" panose="02040503050406030204"/>
                <a:sym typeface="Cambria" panose="02040503050406030204"/>
              </a:rPr>
              <a:t>STATISTICAL ANALYSIS</a:t>
            </a:r>
            <a:br>
              <a:rPr lang="en-US" sz="2400" b="1">
                <a:solidFill>
                  <a:schemeClr val="lt1"/>
                </a:solidFill>
                <a:latin typeface="Cambria" panose="02040503050406030204"/>
                <a:ea typeface="Cambria" panose="02040503050406030204"/>
                <a:cs typeface="Cambria" panose="02040503050406030204"/>
                <a:sym typeface="Cambria" panose="02040503050406030204"/>
              </a:rPr>
            </a:br>
            <a:br>
              <a:rPr lang="en-US" sz="2400" b="1">
                <a:solidFill>
                  <a:schemeClr val="lt1"/>
                </a:solidFill>
                <a:latin typeface="Cambria" panose="02040503050406030204"/>
                <a:ea typeface="Cambria" panose="02040503050406030204"/>
                <a:cs typeface="Cambria" panose="02040503050406030204"/>
                <a:sym typeface="Cambria" panose="02040503050406030204"/>
              </a:rPr>
            </a:br>
            <a:r>
              <a:rPr lang="en-US" sz="2400" b="1">
                <a:solidFill>
                  <a:schemeClr val="lt1"/>
                </a:solidFill>
                <a:latin typeface="Cambria" panose="02040503050406030204"/>
                <a:ea typeface="Cambria" panose="02040503050406030204"/>
                <a:cs typeface="Cambria" panose="02040503050406030204"/>
                <a:sym typeface="Cambria" panose="02040503050406030204"/>
              </a:rPr>
              <a:t>ANOVA TEST</a:t>
            </a:r>
            <a:endParaRPr sz="2400" b="1">
              <a:solidFill>
                <a:schemeClr val="lt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panose="02040503050406030204"/>
                <a:ea typeface="Cambria" panose="02040503050406030204"/>
                <a:cs typeface="Cambria" panose="02040503050406030204"/>
                <a:sym typeface="Cambria" panose="02040503050406030204"/>
              </a:rPr>
              <a:t>STATISTICAL ANALYSIS</a:t>
            </a:r>
            <a:br>
              <a:rPr lang="en-US" sz="2400" b="1">
                <a:solidFill>
                  <a:schemeClr val="lt1"/>
                </a:solidFill>
                <a:latin typeface="Cambria" panose="02040503050406030204"/>
                <a:ea typeface="Cambria" panose="02040503050406030204"/>
                <a:cs typeface="Cambria" panose="02040503050406030204"/>
                <a:sym typeface="Cambria" panose="02040503050406030204"/>
              </a:rPr>
            </a:br>
            <a:br>
              <a:rPr lang="en-US" sz="2400" b="1">
                <a:solidFill>
                  <a:schemeClr val="lt1"/>
                </a:solidFill>
                <a:latin typeface="Cambria" panose="02040503050406030204"/>
                <a:ea typeface="Cambria" panose="02040503050406030204"/>
                <a:cs typeface="Cambria" panose="02040503050406030204"/>
                <a:sym typeface="Cambria" panose="02040503050406030204"/>
              </a:rPr>
            </a:br>
            <a:r>
              <a:rPr lang="en-US" sz="2400" b="1">
                <a:solidFill>
                  <a:schemeClr val="lt1"/>
                </a:solidFill>
                <a:latin typeface="Cambria" panose="02040503050406030204"/>
                <a:ea typeface="Cambria" panose="02040503050406030204"/>
                <a:cs typeface="Cambria" panose="02040503050406030204"/>
                <a:sym typeface="Cambria" panose="02040503050406030204"/>
              </a:rPr>
              <a:t>CHI-SQUARE TEST</a:t>
            </a:r>
            <a:endParaRPr sz="2400" b="1">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263" name="Google Shape;263;p37"/>
          <p:cNvPicPr preferRelativeResize="0"/>
          <p:nvPr/>
        </p:nvPicPr>
        <p:blipFill>
          <a:blip r:embed="rId1"/>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2"/>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a:solidFill>
                  <a:srgbClr val="FFFFFF"/>
                </a:solidFill>
                <a:latin typeface="Calibri" panose="020F0502020204030204"/>
                <a:ea typeface="Calibri" panose="020F0502020204030204"/>
                <a:cs typeface="Calibri" panose="020F0502020204030204"/>
                <a:sym typeface="Calibri" panose="020F0502020204030204"/>
              </a:rPr>
              <a:t>Introduction</a:t>
            </a:r>
            <a:endParaRPr sz="4400">
              <a:latin typeface="Calibri" panose="020F0502020204030204"/>
              <a:ea typeface="Calibri" panose="020F0502020204030204"/>
              <a:cs typeface="Calibri" panose="020F0502020204030204"/>
              <a:sym typeface="Calibri" panose="020F0502020204030204"/>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a:solidFill>
                  <a:schemeClr val="dk1"/>
                </a:solidFill>
                <a:latin typeface="Cambria" panose="02040503050406030204"/>
                <a:ea typeface="Cambria" panose="02040503050406030204"/>
                <a:cs typeface="Cambria" panose="02040503050406030204"/>
                <a:sym typeface="Cambria" panose="02040503050406030204"/>
              </a:rPr>
              <a:t>HR analytics is the process of collecting and analyzing Human Resource (HR) data in order to improve an organization’s workforce performance. The process can also be referred to as talent analytics, people analytics, or even workforce analytics. </a:t>
            </a:r>
            <a:endParaRPr sz="2700">
              <a:solidFill>
                <a:schemeClr val="dk1"/>
              </a:solidFill>
              <a:latin typeface="Cambria" panose="02040503050406030204"/>
              <a:ea typeface="Cambria" panose="02040503050406030204"/>
              <a:cs typeface="Cambria" panose="02040503050406030204"/>
              <a:sym typeface="Cambria" panose="02040503050406030204"/>
            </a:endParaRPr>
          </a:p>
          <a:p>
            <a:pPr marL="12700" marR="5080" lvl="0" indent="-635" algn="just" rtl="0">
              <a:lnSpc>
                <a:spcPct val="115000"/>
              </a:lnSpc>
              <a:spcBef>
                <a:spcPts val="0"/>
              </a:spcBef>
              <a:spcAft>
                <a:spcPts val="0"/>
              </a:spcAft>
              <a:buNone/>
            </a:pPr>
            <a:endParaRPr sz="2700">
              <a:solidFill>
                <a:schemeClr val="dk1"/>
              </a:solidFill>
              <a:latin typeface="Cambria" panose="02040503050406030204"/>
              <a:ea typeface="Cambria" panose="02040503050406030204"/>
              <a:cs typeface="Cambria" panose="02040503050406030204"/>
              <a:sym typeface="Cambria" panose="02040503050406030204"/>
            </a:endParaRPr>
          </a:p>
          <a:p>
            <a:pPr marL="12700" marR="5080" lvl="0" indent="-635" algn="just" rtl="0">
              <a:lnSpc>
                <a:spcPct val="115000"/>
              </a:lnSpc>
              <a:spcBef>
                <a:spcPts val="0"/>
              </a:spcBef>
              <a:spcAft>
                <a:spcPts val="0"/>
              </a:spcAft>
              <a:buNone/>
            </a:pPr>
            <a:r>
              <a:rPr lang="en-US" sz="2700">
                <a:solidFill>
                  <a:schemeClr val="dk1"/>
                </a:solidFill>
                <a:latin typeface="Cambria" panose="02040503050406030204"/>
                <a:ea typeface="Cambria" panose="02040503050406030204"/>
                <a:cs typeface="Cambria" panose="02040503050406030204"/>
                <a:sym typeface="Cambria" panose="02040503050406030204"/>
              </a:rPr>
              <a:t>This method of data analysis takes data that is routinely collected by HR and correlates it to HR and organizational objectives. Doing so provides measured evidence of how HR initiatives are contributing to the organization’s goals and strategies.</a:t>
            </a:r>
            <a:endParaRPr sz="3950">
              <a:solidFill>
                <a:schemeClr val="dk1"/>
              </a:solidFill>
              <a:latin typeface="Cambria" panose="02040503050406030204"/>
              <a:ea typeface="Cambria" panose="02040503050406030204"/>
              <a:cs typeface="Cambria" panose="02040503050406030204"/>
              <a:sym typeface="Cambria" panose="02040503050406030204"/>
            </a:endParaRPr>
          </a:p>
        </p:txBody>
      </p:sp>
      <p:pic>
        <p:nvPicPr>
          <p:cNvPr id="71" name="Google Shape;71;p11"/>
          <p:cNvPicPr preferRelativeResize="0"/>
          <p:nvPr/>
        </p:nvPicPr>
        <p:blipFill rotWithShape="1">
          <a:blip r:embed="rId1"/>
          <a:srcRect/>
          <a:stretch>
            <a:fill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LABEL </a:t>
            </a:r>
            <a:br>
              <a:rPr lang="en-US" sz="4100">
                <a:solidFill>
                  <a:schemeClr val="lt1"/>
                </a:solidFill>
                <a:latin typeface="Cambria" panose="02040503050406030204"/>
                <a:ea typeface="Cambria" panose="02040503050406030204"/>
                <a:cs typeface="Cambria" panose="02040503050406030204"/>
                <a:sym typeface="Cambria" panose="02040503050406030204"/>
              </a:rPr>
            </a:br>
            <a:r>
              <a:rPr lang="en-US" sz="4100">
                <a:solidFill>
                  <a:schemeClr val="lt1"/>
                </a:solidFill>
                <a:latin typeface="Cambria" panose="02040503050406030204"/>
                <a:ea typeface="Cambria" panose="02040503050406030204"/>
                <a:cs typeface="Cambria" panose="02040503050406030204"/>
                <a:sym typeface="Cambria" panose="02040503050406030204"/>
              </a:rPr>
              <a:t>ENCODING</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TRAIN AND TEST DATASET</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LOGISTIC REGRESSION</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282" name="Google Shape;282;p40"/>
          <p:cNvPicPr preferRelativeResize="0"/>
          <p:nvPr/>
        </p:nvPicPr>
        <p:blipFill>
          <a:blip r:embed="rId1"/>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RANDOM FOREST CLASSIFIER</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288" name="Google Shape;288;p41"/>
          <p:cNvPicPr preferRelativeResize="0"/>
          <p:nvPr/>
        </p:nvPicPr>
        <p:blipFill>
          <a:blip r:embed="rId1"/>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SUPPORT VECTOR MACHINE</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294" name="Google Shape;294;p42"/>
          <p:cNvPicPr preferRelativeResize="0"/>
          <p:nvPr/>
        </p:nvPicPr>
        <p:blipFill>
          <a:blip r:embed="rId1"/>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XGBOOST CLASSIFIER</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300" name="Google Shape;300;p43"/>
          <p:cNvPicPr preferRelativeResize="0"/>
          <p:nvPr/>
        </p:nvPicPr>
        <p:blipFill>
          <a:blip r:embed="rId1"/>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LIGHTGBM CLASSIFIER</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306" name="Google Shape;306;p44"/>
          <p:cNvPicPr preferRelativeResize="0"/>
          <p:nvPr/>
        </p:nvPicPr>
        <p:blipFill>
          <a:blip r:embed="rId1"/>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CATBOOST CLASSIFIER</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312" name="Google Shape;312;p45"/>
          <p:cNvPicPr preferRelativeResize="0"/>
          <p:nvPr/>
        </p:nvPicPr>
        <p:blipFill>
          <a:blip r:embed="rId1"/>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ADABOOST CLASSIFIER</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318" name="Google Shape;318;p46"/>
          <p:cNvPicPr preferRelativeResize="0"/>
          <p:nvPr/>
        </p:nvPicPr>
        <p:blipFill>
          <a:blip r:embed="rId1"/>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panose="02040503050406030204"/>
                <a:ea typeface="Cambria" panose="02040503050406030204"/>
                <a:cs typeface="Cambria" panose="02040503050406030204"/>
                <a:sym typeface="Cambria" panose="02040503050406030204"/>
              </a:rPr>
              <a:t>       ROC CURVE</a:t>
            </a:r>
            <a:endParaRPr sz="4100">
              <a:solidFill>
                <a:schemeClr val="lt1"/>
              </a:solidFill>
              <a:latin typeface="Cambria" panose="02040503050406030204"/>
              <a:ea typeface="Cambria" panose="02040503050406030204"/>
              <a:cs typeface="Cambria" panose="02040503050406030204"/>
              <a:sym typeface="Cambria" panose="02040503050406030204"/>
            </a:endParaRPr>
          </a:p>
        </p:txBody>
      </p:sp>
      <p:pic>
        <p:nvPicPr>
          <p:cNvPr id="324" name="Google Shape;324;p47"/>
          <p:cNvPicPr preferRelativeResize="0"/>
          <p:nvPr/>
        </p:nvPicPr>
        <p:blipFill>
          <a:blip r:embed="rId1"/>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1"/>
          <a:srcRect/>
          <a:stretch>
            <a:fill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80" lvl="0" indent="0" algn="ctr" rtl="0">
              <a:lnSpc>
                <a:spcPct val="100000"/>
              </a:lnSpc>
              <a:spcBef>
                <a:spcPts val="0"/>
              </a:spcBef>
              <a:spcAft>
                <a:spcPts val="0"/>
              </a:spcAft>
              <a:buNone/>
            </a:pPr>
            <a:r>
              <a:rPr lang="en-US" sz="4350">
                <a:solidFill>
                  <a:srgbClr val="FFFFFF"/>
                </a:solidFill>
                <a:latin typeface="Cambria" panose="02040503050406030204"/>
                <a:ea typeface="Cambria" panose="02040503050406030204"/>
                <a:cs typeface="Cambria" panose="02040503050406030204"/>
                <a:sym typeface="Cambria" panose="02040503050406030204"/>
              </a:rPr>
              <a:t>OBJECTIVE</a:t>
            </a:r>
            <a:endParaRPr sz="4350">
              <a:latin typeface="Cambria" panose="02040503050406030204"/>
              <a:ea typeface="Cambria" panose="02040503050406030204"/>
              <a:cs typeface="Cambria" panose="02040503050406030204"/>
              <a:sym typeface="Cambria" panose="02040503050406030204"/>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8000"/>
              </a:lnSpc>
              <a:spcBef>
                <a:spcPts val="0"/>
              </a:spcBef>
              <a:spcAft>
                <a:spcPts val="0"/>
              </a:spcAft>
              <a:buNone/>
            </a:pPr>
            <a:r>
              <a:rPr lang="en-US" sz="3000">
                <a:solidFill>
                  <a:schemeClr val="dk1"/>
                </a:solidFill>
                <a:latin typeface="Cambria" panose="02040503050406030204"/>
                <a:ea typeface="Cambria" panose="02040503050406030204"/>
                <a:cs typeface="Cambria" panose="02040503050406030204"/>
                <a:sym typeface="Cambria" panose="02040503050406030204"/>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00"/>
              </a:lnSpc>
              <a:spcBef>
                <a:spcPts val="0"/>
              </a:spcBef>
              <a:spcAft>
                <a:spcPts val="0"/>
              </a:spcAft>
              <a:buNone/>
            </a:pPr>
            <a:r>
              <a:rPr lang="en-US">
                <a:latin typeface="Cambria" panose="02040503050406030204"/>
                <a:ea typeface="Cambria" panose="02040503050406030204"/>
                <a:cs typeface="Cambria" panose="02040503050406030204"/>
                <a:sym typeface="Cambria" panose="02040503050406030204"/>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panose="00000500000000000000"/>
                <a:ea typeface="Merriweather" panose="00000500000000000000"/>
                <a:cs typeface="Merriweather" panose="00000500000000000000"/>
                <a:sym typeface="Merriweather" panose="00000500000000000000"/>
              </a:rPr>
              <a:t>References - Research Papers </a:t>
            </a:r>
            <a:endParaRPr>
              <a:solidFill>
                <a:schemeClr val="lt1"/>
              </a:solidFill>
            </a:endParaRPr>
          </a:p>
        </p:txBody>
      </p:sp>
      <p:sp>
        <p:nvSpPr>
          <p:cNvPr id="5"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- 06] </a:t>
            </a:r>
            <a:r>
              <a:rPr lang="en-US" sz="8900" dirty="0" err="1">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Glavas</a:t>
            </a: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A., &amp; </a:t>
            </a:r>
            <a:r>
              <a:rPr lang="en-US" sz="8900" dirty="0" err="1">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Willness</a:t>
            </a: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C. (2020). Employee (dis)engagement in corporate social responsibility. In D. </a:t>
            </a:r>
            <a:r>
              <a:rPr lang="en-US" sz="8900" dirty="0" err="1">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Haski-Leventhal</a:t>
            </a: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L. </a:t>
            </a:r>
            <a:r>
              <a:rPr lang="en-US" sz="8900" dirty="0" err="1">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Roza</a:t>
            </a: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&amp; S. </a:t>
            </a:r>
            <a:r>
              <a:rPr lang="en-US" sz="8900" dirty="0" err="1">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Brammer</a:t>
            </a: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(Eds.), Employee engagement in corporate social responsibility (pp. 10–27). Sage Publications Ltd. https://doi.org/10.4135/9781529739176.n2</a:t>
            </a: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rPr>
              <a:t>- 07] </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doi</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10.1109/IADCC.2018.8692137.</a:t>
            </a: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p>
            <a:pPr marL="0" lvl="0" indent="0" algn="ctr" rtl="0">
              <a:lnSpc>
                <a:spcPct val="100000"/>
              </a:lnSpc>
              <a:spcBef>
                <a:spcPts val="0"/>
              </a:spcBef>
              <a:spcAft>
                <a:spcPts val="0"/>
              </a:spcAft>
              <a:buSzPts val="6200"/>
              <a:buNone/>
            </a:pPr>
            <a:r>
              <a:rPr lang="en-US">
                <a:solidFill>
                  <a:schemeClr val="lt1"/>
                </a:solidFill>
                <a:latin typeface="Merriweather" panose="00000500000000000000"/>
                <a:ea typeface="Merriweather" panose="00000500000000000000"/>
                <a:cs typeface="Merriweather" panose="00000500000000000000"/>
                <a:sym typeface="Merriweather" panose="00000500000000000000"/>
              </a:rPr>
              <a:t>References - Research Papers </a:t>
            </a:r>
            <a:endParaRPr>
              <a:solidFill>
                <a:schemeClr val="lt1"/>
              </a:solidFill>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p>
            <a:pPr marL="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- 08] R. Jain and A.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Nayyar</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doi</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10.1109/SYSMART.2018.8746940.</a:t>
            </a: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- 09]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Alduayj</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Sarah &amp;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Rajpoot</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Kashif</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(2018). Predicting Employee Attrition using Machine Learning. 93-98. 10.1109/INNOVATIONS.2018.8605976. </a:t>
            </a: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- 10]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Setiawan</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Irwan</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&amp;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Suprihanto</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Suprihanto</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&amp;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Nugraha</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Ade &amp;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Hutahaean</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Jonner</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- 11] Yadav,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Sandeep</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&amp; Jain,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Aman</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&amp; Singh,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Deepti</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(2018). Early Prediction of Employee Attrition using Data Mining Techniques. 349-354. 10.1109/IADCC.2018.8692137. </a:t>
            </a: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I.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Ballal</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S.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Kavathekar</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S.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Janwe</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P.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Shete</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and N.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Bhirud</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- 13] A.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Qutub</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 Al-</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Mehmadi</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M. Al-</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Hssan</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R.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Aljohani</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and H.S.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Alghamdi</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“Prediction of Employee Attrition Using Machine Learning and Ensemble Methods,” Int. J. Mach. Learn. </a:t>
            </a:r>
            <a:r>
              <a:rPr lang="en-US" sz="89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Comput</a:t>
            </a:r>
            <a:r>
              <a:rPr lang="en-US"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vol. 11, no. 2, pp. 110–114, 2021, doi:10.18178/ijmlc.2021.11.2.1022.</a:t>
            </a: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p>
            <a:pPr marL="0" lvl="0" indent="0" algn="ctr" rtl="0">
              <a:lnSpc>
                <a:spcPct val="100000"/>
              </a:lnSpc>
              <a:spcBef>
                <a:spcPts val="0"/>
              </a:spcBef>
              <a:spcAft>
                <a:spcPts val="0"/>
              </a:spcAft>
              <a:buSzPts val="6200"/>
              <a:buNone/>
            </a:pPr>
            <a:r>
              <a:rPr lang="en-US">
                <a:solidFill>
                  <a:schemeClr val="lt1"/>
                </a:solidFill>
                <a:latin typeface="Merriweather" panose="00000500000000000000"/>
                <a:ea typeface="Merriweather" panose="00000500000000000000"/>
                <a:cs typeface="Merriweather" panose="00000500000000000000"/>
                <a:sym typeface="Merriweather" panose="00000500000000000000"/>
              </a:rPr>
              <a:t>References - Research Papers </a:t>
            </a:r>
            <a:endParaRPr>
              <a:solidFill>
                <a:schemeClr val="lt1"/>
              </a:solidFill>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p>
            <a:pPr marL="0" lvl="0" indent="0" algn="l" rtl="0">
              <a:lnSpc>
                <a:spcPct val="150000"/>
              </a:lnSpc>
              <a:spcBef>
                <a:spcPts val="0"/>
              </a:spcBef>
              <a:spcAft>
                <a:spcPts val="0"/>
              </a:spcAft>
              <a:buClr>
                <a:schemeClr val="dk1"/>
              </a:buClr>
              <a:buSzPts val="275"/>
              <a:buFont typeface="Arial" panose="020B0604020202020204"/>
              <a:buNone/>
            </a:pP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- 14] N.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Mansor</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N. S.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Sani</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and M.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Aliff</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“Machine Learning for Predicting Employee Attrition,” Int. J. Adv.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Comput</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Sci. Appl., vol. 12, no. 11, pp. 435–445, 2021,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doi</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10.14569/IJACSA.2021.0121149.</a:t>
            </a:r>
            <a:endParaRPr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152400" marR="152400" lvl="0" indent="0" algn="l" rtl="0">
              <a:lnSpc>
                <a:spcPct val="145000"/>
              </a:lnSpc>
              <a:spcBef>
                <a:spcPts val="0"/>
              </a:spcBef>
              <a:spcAft>
                <a:spcPts val="0"/>
              </a:spcAft>
              <a:buClr>
                <a:schemeClr val="dk1"/>
              </a:buClr>
              <a:buSzPts val="275"/>
              <a:buFont typeface="Arial" panose="020B0604020202020204"/>
              <a:buNone/>
            </a:pP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- 15] D.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Saisanthiya</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V. M.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Gayathri</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and P.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Supraja</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“Employee Attrition Prediction Using Machine Learning and Sentiment Analysis,” Int. J. Adv. Trends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Comput</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Sci. Eng., vol. 9, no. 5, pp. 7550–7557, 2020, </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doi</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 10.30534/</a:t>
            </a:r>
            <a:r>
              <a:rPr lang="en-US" sz="2400" dirty="0" err="1">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ijatcse</a:t>
            </a:r>
            <a:r>
              <a:rPr lang="en-US"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rPr>
              <a:t>/2020/91952020.</a:t>
            </a:r>
            <a:endParaRPr sz="24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lvl="0" indent="0" algn="l" rtl="0">
              <a:lnSpc>
                <a:spcPct val="150000"/>
              </a:lnSpc>
              <a:spcBef>
                <a:spcPts val="0"/>
              </a:spcBef>
              <a:spcAft>
                <a:spcPts val="0"/>
              </a:spcAft>
              <a:buClr>
                <a:schemeClr val="dk1"/>
              </a:buClr>
              <a:buSzPts val="275"/>
              <a:buFont typeface="Arial" panose="020B0604020202020204"/>
              <a:buNone/>
            </a:pPr>
            <a:endParaRPr sz="8900" dirty="0">
              <a:solidFill>
                <a:schemeClr val="dk1"/>
              </a:solidFill>
              <a:highlight>
                <a:schemeClr val="lt1"/>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chemeClr val="dk1"/>
              </a:buClr>
              <a:buSzPts val="275"/>
              <a:buFont typeface="Arial" panose="020B0604020202020204"/>
              <a:buNone/>
            </a:pP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900"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a:p>
            <a:pPr marL="0" marR="0" lvl="0" indent="0" algn="l" rtl="0">
              <a:lnSpc>
                <a:spcPct val="150000"/>
              </a:lnSpc>
              <a:spcBef>
                <a:spcPts val="0"/>
              </a:spcBef>
              <a:spcAft>
                <a:spcPts val="0"/>
              </a:spcAft>
              <a:buClr>
                <a:srgbClr val="000000"/>
              </a:buClr>
              <a:buSzPct val="100000"/>
              <a:buFont typeface="Arial" panose="020B0604020202020204"/>
              <a:buNone/>
            </a:pPr>
            <a:endParaRPr sz="8800" b="0" i="0" u="none" strike="noStrike" cap="none" dirty="0">
              <a:solidFill>
                <a:schemeClr val="dk1"/>
              </a:solidFill>
              <a:highlight>
                <a:srgbClr val="FFFFFF"/>
              </a:highlight>
              <a:latin typeface="Merriweather" panose="00000500000000000000"/>
              <a:ea typeface="Merriweather" panose="00000500000000000000"/>
              <a:cs typeface="Merriweather" panose="00000500000000000000"/>
              <a:sym typeface="Merriweather" panose="0000050000000000000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panose="020B0604030504040204"/>
              <a:ea typeface="Verdana" panose="020B0604030504040204"/>
              <a:cs typeface="Verdana" panose="020B0604030504040204"/>
              <a:sym typeface="Verdana" panose="020B0604030504040204"/>
            </a:endParaRPr>
          </a:p>
        </p:txBody>
      </p:sp>
      <p:sp>
        <p:nvSpPr>
          <p:cNvPr id="364" name="Google Shape;364;p52"/>
          <p:cNvSpPr txBox="1"/>
          <p:nvPr/>
        </p:nvSpPr>
        <p:spPr>
          <a:xfrm>
            <a:off x="640305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a:latin typeface="Cambria" panose="02040503050406030204"/>
                <a:ea typeface="Cambria" panose="02040503050406030204"/>
                <a:cs typeface="Cambria" panose="02040503050406030204"/>
                <a:sym typeface="Cambria" panose="02040503050406030204"/>
              </a:rPr>
              <a:t>THANKS</a:t>
            </a:r>
            <a:endParaRPr sz="7000" b="1">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panose="020B0604030504040204"/>
              <a:ea typeface="Verdana" panose="020B0604030504040204"/>
              <a:cs typeface="Verdana" panose="020B0604030504040204"/>
              <a:sym typeface="Verdana" panose="020B0604030504040204"/>
            </a:endParaRPr>
          </a:p>
        </p:txBody>
      </p:sp>
      <p:pic>
        <p:nvPicPr>
          <p:cNvPr id="84" name="Google Shape;84;p13"/>
          <p:cNvPicPr preferRelativeResize="0"/>
          <p:nvPr/>
        </p:nvPicPr>
        <p:blipFill>
          <a:blip r:embed="rId1"/>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80" lvl="0" indent="0" algn="ctr" rtl="0">
              <a:lnSpc>
                <a:spcPct val="100000"/>
              </a:lnSpc>
              <a:spcBef>
                <a:spcPts val="0"/>
              </a:spcBef>
              <a:spcAft>
                <a:spcPts val="0"/>
              </a:spcAft>
              <a:buNone/>
            </a:pPr>
            <a:r>
              <a:rPr lang="en-US" sz="4350">
                <a:solidFill>
                  <a:srgbClr val="FFFFFF"/>
                </a:solidFill>
                <a:latin typeface="Cambria" panose="02040503050406030204"/>
                <a:ea typeface="Cambria" panose="02040503050406030204"/>
                <a:cs typeface="Cambria" panose="02040503050406030204"/>
                <a:sym typeface="Cambria" panose="02040503050406030204"/>
              </a:rPr>
              <a:t>MOTIVATION</a:t>
            </a:r>
            <a:endParaRPr sz="4350">
              <a:latin typeface="Cambria" panose="02040503050406030204"/>
              <a:ea typeface="Cambria" panose="02040503050406030204"/>
              <a:cs typeface="Cambria" panose="02040503050406030204"/>
              <a:sym typeface="Cambria" panose="02040503050406030204"/>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8000"/>
              </a:lnSpc>
              <a:spcBef>
                <a:spcPts val="0"/>
              </a:spcBef>
              <a:spcAft>
                <a:spcPts val="0"/>
              </a:spcAft>
              <a:buNone/>
            </a:pPr>
            <a:r>
              <a:rPr lang="en-US" sz="3000">
                <a:solidFill>
                  <a:schemeClr val="dk1"/>
                </a:solidFill>
                <a:latin typeface="Cambria" panose="02040503050406030204"/>
                <a:ea typeface="Cambria" panose="02040503050406030204"/>
                <a:cs typeface="Cambria" panose="02040503050406030204"/>
                <a:sym typeface="Cambria" panose="02040503050406030204"/>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1"/>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panose="02040503050406030204"/>
                <a:ea typeface="Cambria" panose="02040503050406030204"/>
                <a:cs typeface="Cambria" panose="02040503050406030204"/>
                <a:sym typeface="Cambria" panose="02040503050406030204"/>
              </a:rPr>
              <a:t>METHODOLOGY</a:t>
            </a:r>
            <a:endParaRPr>
              <a:solidFill>
                <a:schemeClr val="lt1"/>
              </a:solidFill>
              <a:latin typeface="Cambria" panose="02040503050406030204"/>
              <a:ea typeface="Cambria" panose="02040503050406030204"/>
              <a:cs typeface="Cambria" panose="02040503050406030204"/>
              <a:sym typeface="Cambria" panose="02040503050406030204"/>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Load the Dataset:</a:t>
            </a:r>
            <a:r>
              <a:rPr lang="en-US" sz="2500">
                <a:latin typeface="Cambria" panose="02040503050406030204"/>
                <a:ea typeface="Cambria" panose="02040503050406030204"/>
                <a:cs typeface="Cambria" panose="02040503050406030204"/>
                <a:sym typeface="Cambria" panose="02040503050406030204"/>
              </a:rPr>
              <a:t> The IBM HR Analytics Attrition Dataset is loaded using the pd.read_csv() function. The head() and info() methods are used to display the first few rows and get information about the dataset, respectively.</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Knowing the Dataset:</a:t>
            </a:r>
            <a:r>
              <a:rPr lang="en-US" sz="2500">
                <a:latin typeface="Cambria" panose="02040503050406030204"/>
                <a:ea typeface="Cambria" panose="02040503050406030204"/>
                <a:cs typeface="Cambria" panose="02040503050406030204"/>
                <a:sym typeface="Cambria" panose="02040503050406030204"/>
              </a:rPr>
              <a:t> Basic Information about the dataset is generated; numerical and categorical attributes are enlisted.</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Data Cleaning:</a:t>
            </a:r>
            <a:r>
              <a:rPr lang="en-US" sz="2500">
                <a:latin typeface="Cambria" panose="02040503050406030204"/>
                <a:ea typeface="Cambria" panose="02040503050406030204"/>
                <a:cs typeface="Cambria" panose="02040503050406030204"/>
                <a:sym typeface="Cambria" panose="02040503050406030204"/>
              </a:rPr>
              <a:t> Any missing values in the dataset are dropped using the dropna() method.</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Data Visualization: </a:t>
            </a:r>
            <a:r>
              <a:rPr lang="en-US" sz="2500">
                <a:latin typeface="Cambria" panose="02040503050406030204"/>
                <a:ea typeface="Cambria" panose="02040503050406030204"/>
                <a:cs typeface="Cambria" panose="02040503050406030204"/>
                <a:sym typeface="Cambria" panose="02040503050406030204"/>
              </a:rPr>
              <a:t>Matplotlib and Seaborn libraries are used to visualize the data. </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Statistical Analysis:</a:t>
            </a:r>
            <a:r>
              <a:rPr lang="en-US" sz="2500">
                <a:latin typeface="Cambria" panose="02040503050406030204"/>
                <a:ea typeface="Cambria" panose="02040503050406030204"/>
                <a:cs typeface="Cambria" panose="02040503050406030204"/>
                <a:sym typeface="Cambria" panose="02040503050406030204"/>
              </a:rPr>
              <a:t> The ANOVA Test is performed to analyze the Numerical Features' Importance in Employee Attrition, while the Chi-Square Test to Analyze the Categorical Feature Importance in Employee Attrition.</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Data Preprocessing:</a:t>
            </a:r>
            <a:r>
              <a:rPr lang="en-US" sz="2500">
                <a:latin typeface="Cambria" panose="02040503050406030204"/>
                <a:ea typeface="Cambria" panose="02040503050406030204"/>
                <a:cs typeface="Cambria" panose="02040503050406030204"/>
                <a:sym typeface="Cambria" panose="02040503050406030204"/>
              </a:rPr>
              <a:t> The target variable 'Attrition' is mapped to binary values (1 for 'Yes' and 0 for 'No'). Selected features are extracted from the dataset and one-hot encoded using the get_dummies() function.</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Splitting the Dataset:</a:t>
            </a:r>
            <a:r>
              <a:rPr lang="en-US" sz="2500">
                <a:latin typeface="Cambria" panose="02040503050406030204"/>
                <a:ea typeface="Cambria" panose="02040503050406030204"/>
                <a:cs typeface="Cambria" panose="02040503050406030204"/>
                <a:sym typeface="Cambria" panose="02040503050406030204"/>
              </a:rPr>
              <a:t> The dataset is split into training and testing sets using the train_test_split() method from scikit-learn.</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Implementing Machine Learning Algorithms:</a:t>
            </a:r>
            <a:r>
              <a:rPr lang="en-US" sz="2500">
                <a:latin typeface="Cambria" panose="02040503050406030204"/>
                <a:ea typeface="Cambria" panose="02040503050406030204"/>
                <a:cs typeface="Cambria" panose="02040503050406030204"/>
                <a:sym typeface="Cambria" panose="02040503050406030204"/>
              </a:rPr>
              <a:t> Logistic Regression, XGBoost, CatBoost, AdaBoost, LightGBM, Decision Tree, and Random Forest classifiers are initialized and trained using the training data.</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Model Evaluation:</a:t>
            </a:r>
            <a:r>
              <a:rPr lang="en-US" sz="2500">
                <a:latin typeface="Cambria" panose="02040503050406030204"/>
                <a:ea typeface="Cambria" panose="02040503050406030204"/>
                <a:cs typeface="Cambria" panose="02040503050406030204"/>
                <a:sym typeface="Cambria" panose="02040503050406030204"/>
              </a:rPr>
              <a:t> The accuracy score and confusion matrix are computed to evaluate the performance of each algorithm on the testing data.</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Results:</a:t>
            </a:r>
            <a:r>
              <a:rPr lang="en-US" sz="2500">
                <a:latin typeface="Cambria" panose="02040503050406030204"/>
                <a:ea typeface="Cambria" panose="02040503050406030204"/>
                <a:cs typeface="Cambria" panose="02040503050406030204"/>
                <a:sym typeface="Cambria" panose="02040503050406030204"/>
              </a:rPr>
              <a:t> The results, including the accuracy and confusion matrix, are printed for each algorithm.</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b="1">
                <a:latin typeface="Cambria" panose="02040503050406030204"/>
                <a:ea typeface="Cambria" panose="02040503050406030204"/>
                <a:cs typeface="Cambria" panose="02040503050406030204"/>
                <a:sym typeface="Cambria" panose="02040503050406030204"/>
              </a:rPr>
              <a:t>- Model Performance Comparison:</a:t>
            </a:r>
            <a:r>
              <a:rPr lang="en-US" sz="2500">
                <a:latin typeface="Cambria" panose="02040503050406030204"/>
                <a:ea typeface="Cambria" panose="02040503050406030204"/>
                <a:cs typeface="Cambria" panose="02040503050406030204"/>
                <a:sym typeface="Cambria" panose="02040503050406030204"/>
              </a:rPr>
              <a:t> The hvPlot library is used to visualize the ROC curve diagram comparing the performance of all models used.</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panose="02040503050406030204"/>
                <a:ea typeface="Cambria" panose="02040503050406030204"/>
                <a:cs typeface="Cambria" panose="02040503050406030204"/>
                <a:sym typeface="Cambria" panose="02040503050406030204"/>
              </a:rPr>
              <a:t>DATASET</a:t>
            </a:r>
            <a:endParaRPr>
              <a:solidFill>
                <a:schemeClr val="lt1"/>
              </a:solidFill>
              <a:latin typeface="Cambria" panose="02040503050406030204"/>
              <a:ea typeface="Cambria" panose="02040503050406030204"/>
              <a:cs typeface="Cambria" panose="02040503050406030204"/>
              <a:sym typeface="Cambria" panose="02040503050406030204"/>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panose="02040503050406030204"/>
              <a:ea typeface="Cambria" panose="02040503050406030204"/>
              <a:cs typeface="Cambria" panose="02040503050406030204"/>
              <a:sym typeface="Cambria" panose="02040503050406030204"/>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01] Age</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02] Attrition</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03] BusinessTravel</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04] DailyRate</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05] Department</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06] DistanceFromHome</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07] Education</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08] EducationField</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09] EmployeeCount</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10] EmployeeNumber</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11] EnvironmentSatisfaction</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12] Gender</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13] HourlyRate</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14] JobInvolvement</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15] JobLevel</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latin typeface="Cambria" panose="02040503050406030204"/>
                <a:ea typeface="Cambria" panose="02040503050406030204"/>
                <a:cs typeface="Cambria" panose="02040503050406030204"/>
                <a:sym typeface="Cambria" panose="02040503050406030204"/>
              </a:rPr>
              <a:t>16] JobRole</a:t>
            </a:r>
            <a:endParaRPr sz="2500">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endParaRPr sz="2500">
              <a:latin typeface="Cambria" panose="02040503050406030204"/>
              <a:ea typeface="Cambria" panose="02040503050406030204"/>
              <a:cs typeface="Cambria" panose="02040503050406030204"/>
              <a:sym typeface="Cambria" panose="02040503050406030204"/>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17] JobSatisfaction</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18] MaritalStatus</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19] MonthlyIncome</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20] MonthlyRate</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21] NumCompaniesWorked</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22] Over18</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23] OverTime</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24] PercentSalaryHike</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25] PerformanceRating</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26] RelationshipSatisfaction</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27] StandardHours</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28] StockOptionLevel</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29] TotalWorkingYears</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30] TrainingTimesLastYear</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31] WorkLifeBalance</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Clr>
                <a:schemeClr val="dk1"/>
              </a:buClr>
              <a:buSzPts val="1100"/>
              <a:buFont typeface="Arial" panose="020B0604020202020204"/>
              <a:buNone/>
            </a:pPr>
            <a:r>
              <a:rPr lang="en-US" sz="2500">
                <a:solidFill>
                  <a:schemeClr val="dk1"/>
                </a:solidFill>
                <a:latin typeface="Cambria" panose="02040503050406030204"/>
                <a:ea typeface="Cambria" panose="02040503050406030204"/>
                <a:cs typeface="Cambria" panose="02040503050406030204"/>
                <a:sym typeface="Cambria" panose="02040503050406030204"/>
              </a:rPr>
              <a:t>32] YearsAtCompany</a:t>
            </a:r>
            <a:endParaRPr>
              <a:latin typeface="Verdana" panose="020B0604030504040204"/>
              <a:ea typeface="Verdana" panose="020B0604030504040204"/>
              <a:cs typeface="Verdana" panose="020B0604030504040204"/>
              <a:sym typeface="Verdana" panose="020B0604030504040204"/>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panose="02040503050406030204"/>
                <a:ea typeface="Cambria" panose="02040503050406030204"/>
                <a:cs typeface="Cambria" panose="02040503050406030204"/>
                <a:sym typeface="Cambria" panose="02040503050406030204"/>
              </a:rPr>
              <a:t>33] YearsInCurrentRole</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0"/>
              </a:spcBef>
              <a:spcAft>
                <a:spcPts val="0"/>
              </a:spcAft>
              <a:buNone/>
            </a:pPr>
            <a:r>
              <a:rPr lang="en-US" sz="2500">
                <a:solidFill>
                  <a:schemeClr val="dk1"/>
                </a:solidFill>
                <a:latin typeface="Cambria" panose="02040503050406030204"/>
                <a:ea typeface="Cambria" panose="02040503050406030204"/>
                <a:cs typeface="Cambria" panose="02040503050406030204"/>
                <a:sym typeface="Cambria" panose="02040503050406030204"/>
              </a:rPr>
              <a:t>34] YearsSinceLastPromotion</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marR="152400" lvl="0" indent="0" algn="l" rtl="0">
              <a:lnSpc>
                <a:spcPct val="145000"/>
              </a:lnSpc>
              <a:spcBef>
                <a:spcPts val="0"/>
              </a:spcBef>
              <a:spcAft>
                <a:spcPts val="0"/>
              </a:spcAft>
              <a:buNone/>
            </a:pPr>
            <a:r>
              <a:rPr lang="en-US" sz="2500">
                <a:solidFill>
                  <a:schemeClr val="dk1"/>
                </a:solidFill>
                <a:latin typeface="Cambria" panose="02040503050406030204"/>
                <a:ea typeface="Cambria" panose="02040503050406030204"/>
                <a:cs typeface="Cambria" panose="02040503050406030204"/>
                <a:sym typeface="Cambria" panose="02040503050406030204"/>
              </a:rPr>
              <a:t>35] YearsWithCurrManager</a:t>
            </a:r>
            <a:endParaRPr sz="2500">
              <a:solidFill>
                <a:schemeClr val="dk1"/>
              </a:solidFill>
              <a:latin typeface="Cambria" panose="02040503050406030204"/>
              <a:ea typeface="Cambria" panose="02040503050406030204"/>
              <a:cs typeface="Cambria" panose="02040503050406030204"/>
              <a:sym typeface="Cambria" panose="02040503050406030204"/>
            </a:endParaRPr>
          </a:p>
          <a:p>
            <a:pPr marL="0" lvl="0" indent="0" algn="l" rtl="0">
              <a:spcBef>
                <a:spcPts val="1200"/>
              </a:spcBef>
              <a:spcAft>
                <a:spcPts val="0"/>
              </a:spcAft>
              <a:buNone/>
            </a:pPr>
            <a:endParaRPr sz="2500">
              <a:solidFill>
                <a:schemeClr val="dk1"/>
              </a:solidFill>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panose="02040503050406030204"/>
                <a:ea typeface="Cambria" panose="02040503050406030204"/>
                <a:cs typeface="Cambria" panose="02040503050406030204"/>
                <a:sym typeface="Cambria" panose="02040503050406030204"/>
              </a:rPr>
              <a:t>IMPLEMENTATION</a:t>
            </a:r>
            <a:endParaRPr sz="7000" b="1">
              <a:latin typeface="Cambria" panose="02040503050406030204"/>
              <a:ea typeface="Cambria" panose="02040503050406030204"/>
              <a:cs typeface="Cambria" panose="02040503050406030204"/>
              <a:sym typeface="Cambria" panose="020405030504060302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9123</Words>
  <Application>WPS Presentation</Application>
  <PresentationFormat>Custom</PresentationFormat>
  <Paragraphs>180</Paragraphs>
  <Slides>44</Slides>
  <Notes>44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44</vt:i4>
      </vt:variant>
    </vt:vector>
  </HeadingPairs>
  <TitlesOfParts>
    <vt:vector size="57" baseType="lpstr">
      <vt:lpstr>Arial</vt:lpstr>
      <vt:lpstr>SimSun</vt:lpstr>
      <vt:lpstr>Wingdings</vt:lpstr>
      <vt:lpstr>Arial</vt:lpstr>
      <vt:lpstr>Trebuchet MS</vt:lpstr>
      <vt:lpstr>Verdana</vt:lpstr>
      <vt:lpstr>Calibri</vt:lpstr>
      <vt:lpstr>Nunito</vt:lpstr>
      <vt:lpstr>Cambria</vt:lpstr>
      <vt:lpstr>Microsoft YaHei</vt:lpstr>
      <vt:lpstr>Arial Unicode MS</vt:lpstr>
      <vt:lpstr>Merriweather</vt:lpstr>
      <vt:lpstr>Office Theme</vt:lpstr>
      <vt:lpstr>PowerPoint 演示文稿</vt:lpstr>
      <vt:lpstr>PowerPoint 演示文稿</vt:lpstr>
      <vt:lpstr>Introduction</vt:lpstr>
      <vt:lpstr>OBJECTIVE</vt:lpstr>
      <vt:lpstr>MOTIVATION</vt:lpstr>
      <vt:lpstr>PowerPoint 演示文稿</vt:lpstr>
      <vt:lpstr>METHODOLOGY</vt:lpstr>
      <vt:lpstr>DATASET</vt:lpstr>
      <vt:lpstr>PowerPoint 演示文稿</vt:lpstr>
      <vt:lpstr>PowerPoint 演示文稿</vt:lpstr>
      <vt:lpstr>PowerPoint 演示文稿</vt:lpstr>
      <vt:lpstr>PowerPoint 演示文稿</vt:lpstr>
      <vt:lpstr>Predictive Insights for Employee Attrition</vt:lpstr>
      <vt:lpstr>Identifying High-Performing Employees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lpstr>References - Research Papers </vt:lpstr>
      <vt:lpstr>References - Research Papers </vt:lpstr>
      <vt:lpstr>References - Research Papers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KIIT</cp:lastModifiedBy>
  <cp:revision>6</cp:revision>
  <dcterms:created xsi:type="dcterms:W3CDTF">2024-07-03T18:22:05Z</dcterms:created>
  <dcterms:modified xsi:type="dcterms:W3CDTF">2024-07-03T18:36:22Z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B9E67A676A644465A233F74B2C6C8D0A_12</vt:lpwstr>
  </property>
  <property fmtid="{D5CDD505-2E9C-101B-9397-08002B2CF9AE}" pid="3" name="KSOProductBuildVer">
    <vt:lpwstr>1033-12.2.0.13472</vt:lpwstr>
  </property>
</Properties>
</file>